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427BB-AF21-4546-8438-43A8DA6FD488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4908D-14FA-4F39-98E0-D602A2E591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427BB-AF21-4546-8438-43A8DA6FD488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4908D-14FA-4F39-98E0-D602A2E591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427BB-AF21-4546-8438-43A8DA6FD488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4908D-14FA-4F39-98E0-D602A2E591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427BB-AF21-4546-8438-43A8DA6FD488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4908D-14FA-4F39-98E0-D602A2E591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427BB-AF21-4546-8438-43A8DA6FD488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4908D-14FA-4F39-98E0-D602A2E591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427BB-AF21-4546-8438-43A8DA6FD488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4908D-14FA-4F39-98E0-D602A2E591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427BB-AF21-4546-8438-43A8DA6FD488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4908D-14FA-4F39-98E0-D602A2E591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427BB-AF21-4546-8438-43A8DA6FD488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4908D-14FA-4F39-98E0-D602A2E591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427BB-AF21-4546-8438-43A8DA6FD488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4908D-14FA-4F39-98E0-D602A2E591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427BB-AF21-4546-8438-43A8DA6FD488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4908D-14FA-4F39-98E0-D602A2E591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427BB-AF21-4546-8438-43A8DA6FD488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4908D-14FA-4F39-98E0-D602A2E591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427BB-AF21-4546-8438-43A8DA6FD488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4908D-14FA-4F39-98E0-D602A2E591E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dirty="0" err="1" smtClean="0"/>
              <a:t>View-vederi</a:t>
            </a:r>
            <a:endParaRPr lang="en-US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o-RO" dirty="0"/>
              <a:t>Uneori, din motive de securitate, aţi dori să nu permiteţi anumitor utilizatori să aibă acces nelimitat la o tabelă, ci doar la datele ce se găsesc în anumite coloane ale acestei tabele. </a:t>
            </a:r>
            <a:endParaRPr lang="en-US" dirty="0" smtClean="0"/>
          </a:p>
          <a:p>
            <a:r>
              <a:rPr lang="vi-VN" dirty="0" smtClean="0"/>
              <a:t>Pentru a putea da acces parţial la o tabelă utilizatorilor vom folosi ceea ce numim vederi (sau views). O vedere este o tabelă virtuală, pentru care nu sunt memorate date propriu-zise ci doar definiţia vederii, care are rolul de filtrare a datelor.</a:t>
            </a:r>
          </a:p>
          <a:p>
            <a:r>
              <a:rPr lang="vi-VN" dirty="0" smtClean="0"/>
              <a:t>Vederile sunt reprezentări logice ale tabelelor existente şi funcţionează ca nişte ferestre prin intermediul cărora pot fi vizualizate şi modificate datele din tabelele fizice</a:t>
            </a:r>
          </a:p>
          <a:p>
            <a:r>
              <a:rPr lang="vi-VN" dirty="0" smtClean="0"/>
              <a:t>O vedere poate fi construită folosind operaţii complexe de join, care rămân "ascunse" utlizatorului vederii respective, care va folosi interogări simple.</a:t>
            </a:r>
          </a:p>
          <a:p>
            <a:r>
              <a:rPr lang="vi-VN" dirty="0" smtClean="0"/>
              <a:t>La crearea unei vederi se va folosi o subinterogare, oricât de complexă, însă aceasta </a:t>
            </a:r>
            <a:r>
              <a:rPr lang="vi-VN" b="1" dirty="0"/>
              <a:t>NU</a:t>
            </a:r>
            <a:r>
              <a:rPr lang="vi-VN" dirty="0" smtClean="0"/>
              <a:t> poate folosi clauza </a:t>
            </a:r>
            <a:r>
              <a:rPr lang="vi-VN" b="1" dirty="0"/>
              <a:t>ORDER BY</a:t>
            </a:r>
            <a:r>
              <a:rPr lang="vi-VN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b="1" dirty="0" smtClean="0"/>
              <a:t>Crearea şi ştergerea vederilor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vi-VN" dirty="0" smtClean="0"/>
              <a:t>Sintaxa generală de a comenzii pentru crearea unei vederi este:</a:t>
            </a:r>
          </a:p>
          <a:p>
            <a:pPr>
              <a:buNone/>
            </a:pPr>
            <a:r>
              <a:rPr lang="vi-VN" b="1" dirty="0"/>
              <a:t>CREATE OR REPLACE VIEW </a:t>
            </a:r>
            <a:r>
              <a:rPr lang="vi-VN" b="1" i="1" dirty="0" smtClean="0"/>
              <a:t>nume_</a:t>
            </a:r>
            <a:r>
              <a:rPr lang="en-US" b="1" i="1" dirty="0" smtClean="0"/>
              <a:t>v</a:t>
            </a:r>
            <a:r>
              <a:rPr lang="vi-VN" b="1" i="1" dirty="0" smtClean="0"/>
              <a:t>edere</a:t>
            </a:r>
            <a:endParaRPr lang="vi-VN" dirty="0" smtClean="0"/>
          </a:p>
          <a:p>
            <a:pPr>
              <a:buNone/>
            </a:pPr>
            <a:r>
              <a:rPr lang="vi-VN" b="1" dirty="0"/>
              <a:t>AS </a:t>
            </a:r>
            <a:r>
              <a:rPr lang="vi-VN" b="1" i="1" dirty="0"/>
              <a:t>subinterogare</a:t>
            </a:r>
            <a:endParaRPr lang="vi-VN" dirty="0" smtClean="0"/>
          </a:p>
          <a:p>
            <a:r>
              <a:rPr lang="vi-VN" dirty="0" smtClean="0"/>
              <a:t>Opţiunea </a:t>
            </a:r>
            <a:r>
              <a:rPr lang="vi-VN" b="1" dirty="0"/>
              <a:t>OR REPLACE</a:t>
            </a:r>
            <a:r>
              <a:rPr lang="vi-VN" dirty="0" smtClean="0"/>
              <a:t> poate lipsi, aceasta fiind utilă atunci când dorim să modificăm o vedere deja existentă.</a:t>
            </a:r>
          </a:p>
          <a:p>
            <a:r>
              <a:rPr lang="vi-VN" dirty="0" smtClean="0"/>
              <a:t>De exemplu, următoarea comandă creează o vedere simplă pe baza tabelei </a:t>
            </a:r>
            <a:r>
              <a:rPr lang="vi-VN" b="1" dirty="0"/>
              <a:t>employees</a:t>
            </a:r>
            <a:r>
              <a:rPr lang="vi-VN" dirty="0" smtClean="0"/>
              <a:t>:</a:t>
            </a:r>
          </a:p>
          <a:p>
            <a:pPr>
              <a:buNone/>
            </a:pPr>
            <a:r>
              <a:rPr lang="vi-VN" b="1" dirty="0"/>
              <a:t>CREATE OR REPLACE VIEW v1 AS</a:t>
            </a:r>
            <a:endParaRPr lang="vi-VN" dirty="0" smtClean="0"/>
          </a:p>
          <a:p>
            <a:pPr>
              <a:buNone/>
            </a:pPr>
            <a:r>
              <a:rPr lang="vi-VN" b="1" dirty="0"/>
              <a:t>( SELECT first_name||' '||last_name as Nume, </a:t>
            </a:r>
            <a:endParaRPr lang="vi-VN" dirty="0" smtClean="0"/>
          </a:p>
          <a:p>
            <a:pPr>
              <a:buNone/>
            </a:pPr>
            <a:r>
              <a:rPr lang="vi-VN" b="1" dirty="0"/>
              <a:t>         salary </a:t>
            </a:r>
            <a:endParaRPr lang="vi-VN" dirty="0" smtClean="0"/>
          </a:p>
          <a:p>
            <a:pPr>
              <a:buNone/>
            </a:pPr>
            <a:r>
              <a:rPr lang="vi-VN" b="1" dirty="0"/>
              <a:t>  FROM employees WHERE department_id=20)</a:t>
            </a:r>
            <a:endParaRPr lang="vi-VN" dirty="0" smtClean="0"/>
          </a:p>
          <a:p>
            <a:r>
              <a:rPr lang="ro-RO" b="1" dirty="0" smtClean="0"/>
              <a:t>Observaţie. </a:t>
            </a:r>
            <a:r>
              <a:rPr lang="ro-RO" dirty="0" smtClean="0"/>
              <a:t>În </a:t>
            </a:r>
            <a:r>
              <a:rPr lang="ro-RO" dirty="0" err="1" smtClean="0"/>
              <a:t>subinterogarea</a:t>
            </a:r>
            <a:r>
              <a:rPr lang="ro-RO" dirty="0" smtClean="0"/>
              <a:t> care defineşte o vedere, toate expresiile (nu şi coloanele simple) trebuie să aibă asociate un alias pentru a putea fi ulterior referite în interogări.</a:t>
            </a:r>
            <a:r>
              <a:rPr lang="en-US" dirty="0" smtClean="0"/>
              <a:t>Ex:</a:t>
            </a:r>
          </a:p>
          <a:p>
            <a:pPr>
              <a:buNone/>
            </a:pPr>
            <a:r>
              <a:rPr lang="en-US" b="1" dirty="0"/>
              <a:t>SELECT </a:t>
            </a:r>
            <a:r>
              <a:rPr lang="en-US" b="1" dirty="0" err="1"/>
              <a:t>nume</a:t>
            </a:r>
            <a:r>
              <a:rPr lang="en-US" b="1" dirty="0"/>
              <a:t>, salary FROM v1</a:t>
            </a:r>
            <a:endParaRPr lang="en-US" dirty="0" smtClean="0"/>
          </a:p>
          <a:p>
            <a:pPr>
              <a:buNone/>
            </a:pPr>
            <a:r>
              <a:rPr lang="en-US" b="1" dirty="0"/>
              <a:t>WHERE </a:t>
            </a:r>
            <a:r>
              <a:rPr lang="en-US" b="1" dirty="0" err="1"/>
              <a:t>nume</a:t>
            </a:r>
            <a:r>
              <a:rPr lang="en-US" b="1" dirty="0"/>
              <a:t> like '%a%'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b="1" dirty="0" smtClean="0"/>
              <a:t>Restricţii privind utilizarea vederilor</a:t>
            </a:r>
            <a:br>
              <a:rPr lang="vi-VN" b="1" dirty="0" smtClean="0"/>
            </a:b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514350" indent="-514350">
              <a:buSzPct val="128000"/>
              <a:buNone/>
            </a:pPr>
            <a:r>
              <a:rPr lang="vi-VN" dirty="0" smtClean="0"/>
              <a:t>Operaţiile de actualizare a datelor prin intermediul vederilor NU pot fi realizate în următoarele condiţii:</a:t>
            </a:r>
            <a:endParaRPr lang="en-US" dirty="0" smtClean="0"/>
          </a:p>
          <a:p>
            <a:pPr>
              <a:buSzPct val="128000"/>
              <a:buNone/>
            </a:pPr>
            <a:r>
              <a:rPr lang="vi-VN" sz="800" dirty="0" smtClean="0"/>
              <a:t> </a:t>
            </a:r>
            <a:r>
              <a:rPr lang="vi-VN" dirty="0" smtClean="0">
                <a:solidFill>
                  <a:srgbClr val="FF0000"/>
                </a:solidFill>
              </a:rPr>
              <a:t>actualizarea</a:t>
            </a:r>
            <a:r>
              <a:rPr lang="vi-VN" dirty="0" smtClean="0"/>
              <a:t> datelor (</a:t>
            </a:r>
            <a:r>
              <a:rPr lang="vi-VN" b="1" dirty="0" smtClean="0"/>
              <a:t>ştergere</a:t>
            </a:r>
            <a:r>
              <a:rPr lang="vi-VN" dirty="0" smtClean="0"/>
              <a:t>, </a:t>
            </a:r>
            <a:r>
              <a:rPr lang="vi-VN" b="1" dirty="0" smtClean="0"/>
              <a:t>modificare</a:t>
            </a:r>
            <a:r>
              <a:rPr lang="vi-VN" dirty="0" smtClean="0"/>
              <a:t>, </a:t>
            </a:r>
            <a:r>
              <a:rPr lang="vi-VN" b="1" dirty="0" smtClean="0"/>
              <a:t>inserare</a:t>
            </a:r>
            <a:r>
              <a:rPr lang="vi-VN" dirty="0" smtClean="0"/>
              <a:t>) nu se poate efectua dacă subinterogarea cu care s-a creat vederea foloseşte:</a:t>
            </a:r>
          </a:p>
          <a:p>
            <a:pPr marL="971550" lvl="1" indent="-514350">
              <a:buSzPct val="128000"/>
              <a:buNone/>
            </a:pPr>
            <a:r>
              <a:rPr lang="vi-VN" dirty="0"/>
              <a:t>o</a:t>
            </a:r>
            <a:r>
              <a:rPr lang="vi-VN" sz="800" dirty="0"/>
              <a:t>    </a:t>
            </a:r>
            <a:r>
              <a:rPr lang="vi-VN" dirty="0" smtClean="0"/>
              <a:t>funcţii de grup</a:t>
            </a:r>
          </a:p>
          <a:p>
            <a:pPr marL="971550" lvl="1" indent="-514350">
              <a:buSzPct val="128000"/>
              <a:buNone/>
            </a:pPr>
            <a:r>
              <a:rPr lang="vi-VN" dirty="0"/>
              <a:t>o</a:t>
            </a:r>
            <a:r>
              <a:rPr lang="vi-VN" sz="800" dirty="0"/>
              <a:t>    </a:t>
            </a:r>
            <a:r>
              <a:rPr lang="vi-VN" dirty="0" smtClean="0"/>
              <a:t>clauza </a:t>
            </a:r>
            <a:r>
              <a:rPr lang="vi-VN" b="1" dirty="0"/>
              <a:t>GROUP BY</a:t>
            </a:r>
            <a:endParaRPr lang="vi-VN" dirty="0" smtClean="0"/>
          </a:p>
          <a:p>
            <a:pPr marL="971550" lvl="1" indent="-514350">
              <a:buSzPct val="128000"/>
              <a:buNone/>
            </a:pPr>
            <a:r>
              <a:rPr lang="vi-VN" dirty="0"/>
              <a:t>o</a:t>
            </a:r>
            <a:r>
              <a:rPr lang="vi-VN" sz="800" dirty="0"/>
              <a:t>    </a:t>
            </a:r>
            <a:r>
              <a:rPr lang="vi-VN" dirty="0" smtClean="0"/>
              <a:t>clauza </a:t>
            </a:r>
            <a:r>
              <a:rPr lang="vi-VN" b="1" dirty="0" smtClean="0"/>
              <a:t>DISTINCT</a:t>
            </a:r>
            <a:endParaRPr lang="en-US" b="1" dirty="0" smtClean="0"/>
          </a:p>
          <a:p>
            <a:pPr>
              <a:buSzPct val="128000"/>
              <a:buNone/>
            </a:pPr>
            <a:r>
              <a:rPr lang="vi-VN" sz="1200" dirty="0" smtClean="0"/>
              <a:t> </a:t>
            </a:r>
            <a:r>
              <a:rPr lang="vi-VN" dirty="0" smtClean="0">
                <a:solidFill>
                  <a:srgbClr val="FF0000"/>
                </a:solidFill>
              </a:rPr>
              <a:t>nu se poate </a:t>
            </a:r>
            <a:r>
              <a:rPr lang="vi-VN" b="1" dirty="0" smtClean="0">
                <a:solidFill>
                  <a:srgbClr val="FF0000"/>
                </a:solidFill>
              </a:rPr>
              <a:t>modifica</a:t>
            </a:r>
            <a:r>
              <a:rPr lang="vi-VN" dirty="0" smtClean="0">
                <a:solidFill>
                  <a:srgbClr val="FF0000"/>
                </a:solidFill>
              </a:rPr>
              <a:t> </a:t>
            </a:r>
            <a:r>
              <a:rPr lang="vi-VN" dirty="0" smtClean="0"/>
              <a:t>un câmp calculat al unei vederi:</a:t>
            </a:r>
          </a:p>
          <a:p>
            <a:pPr marL="971550" lvl="1" indent="-514350">
              <a:buSzPct val="128000"/>
              <a:buNone/>
            </a:pPr>
            <a:r>
              <a:rPr lang="vi-VN" dirty="0" smtClean="0"/>
              <a:t>De exemplu, dacă s-a creat vederea</a:t>
            </a:r>
          </a:p>
          <a:p>
            <a:pPr marL="971550" lvl="1" indent="-514350">
              <a:buSzPct val="128000"/>
              <a:buNone/>
            </a:pPr>
            <a:r>
              <a:rPr lang="vi-VN" b="1" dirty="0"/>
              <a:t>CREATE VIEW v5 AS</a:t>
            </a:r>
            <a:endParaRPr lang="vi-VN" dirty="0" smtClean="0"/>
          </a:p>
          <a:p>
            <a:pPr marL="971550" lvl="1" indent="-514350">
              <a:buSzPct val="128000"/>
              <a:buNone/>
            </a:pPr>
            <a:r>
              <a:rPr lang="vi-VN" b="1" dirty="0"/>
              <a:t>( SELECT id, nume, nvl(rating,0) rating</a:t>
            </a:r>
            <a:endParaRPr lang="vi-VN" dirty="0" smtClean="0"/>
          </a:p>
          <a:p>
            <a:pPr marL="971550" lvl="1" indent="-514350">
              <a:buSzPct val="128000"/>
              <a:buNone/>
            </a:pPr>
            <a:r>
              <a:rPr lang="vi-VN" b="1" dirty="0"/>
              <a:t>  FROM jucatori)</a:t>
            </a:r>
            <a:endParaRPr lang="vi-VN" dirty="0" smtClean="0"/>
          </a:p>
          <a:p>
            <a:pPr marL="971550" lvl="1" indent="-514350">
              <a:buSzPct val="128000"/>
              <a:buNone/>
            </a:pPr>
            <a:r>
              <a:rPr lang="vi-VN" dirty="0"/>
              <a:t>vom putea actualiza câmpurile id şi nume:</a:t>
            </a:r>
            <a:endParaRPr lang="vi-VN" dirty="0" smtClean="0"/>
          </a:p>
          <a:p>
            <a:pPr marL="971550" lvl="1" indent="-514350">
              <a:buSzPct val="128000"/>
              <a:buNone/>
            </a:pPr>
            <a:r>
              <a:rPr lang="vi-VN" b="1" dirty="0"/>
              <a:t>UPDATE v5 </a:t>
            </a:r>
            <a:endParaRPr lang="vi-VN" dirty="0" smtClean="0"/>
          </a:p>
          <a:p>
            <a:pPr marL="971550" lvl="1" indent="-514350">
              <a:buSzPct val="128000"/>
              <a:buNone/>
            </a:pPr>
            <a:r>
              <a:rPr lang="vi-VN" b="1" dirty="0"/>
              <a:t>SET nume='Eminescu' </a:t>
            </a:r>
            <a:endParaRPr lang="vi-VN" dirty="0" smtClean="0"/>
          </a:p>
          <a:p>
            <a:pPr marL="971550" lvl="1" indent="-514350">
              <a:buSzPct val="128000"/>
              <a:buNone/>
            </a:pPr>
            <a:r>
              <a:rPr lang="vi-VN" b="1" dirty="0"/>
              <a:t>WHERE id=37</a:t>
            </a:r>
            <a:endParaRPr lang="vi-VN" dirty="0" smtClean="0"/>
          </a:p>
          <a:p>
            <a:pPr marL="971550" lvl="1" indent="-514350">
              <a:buSzPct val="128000"/>
              <a:buNone/>
            </a:pPr>
            <a:r>
              <a:rPr lang="vi-VN" dirty="0"/>
              <a:t>dar nu putem modifica valoarea din câmpul </a:t>
            </a:r>
            <a:r>
              <a:rPr lang="vi-VN" b="1" dirty="0" smtClean="0"/>
              <a:t>rating</a:t>
            </a:r>
            <a:endParaRPr lang="vi-VN" dirty="0" smtClean="0"/>
          </a:p>
          <a:p>
            <a:pPr lvl="0">
              <a:buSzPct val="128000"/>
              <a:buNone/>
            </a:pPr>
            <a:r>
              <a:rPr lang="vi-VN" sz="800" dirty="0" smtClean="0"/>
              <a:t> </a:t>
            </a:r>
            <a:r>
              <a:rPr lang="vi-VN" sz="800" dirty="0" smtClean="0">
                <a:solidFill>
                  <a:srgbClr val="FF0000"/>
                </a:solidFill>
              </a:rPr>
              <a:t> </a:t>
            </a:r>
            <a:r>
              <a:rPr lang="vi-VN" dirty="0" smtClean="0">
                <a:solidFill>
                  <a:srgbClr val="FF0000"/>
                </a:solidFill>
              </a:rPr>
              <a:t>Nu se poate insera o linie </a:t>
            </a:r>
            <a:r>
              <a:rPr lang="vi-VN" dirty="0" smtClean="0"/>
              <a:t>într-o tabelă prin intermediul unei vederi decât dacă toate coloanele </a:t>
            </a:r>
            <a:r>
              <a:rPr lang="vi-VN" b="1" dirty="0" smtClean="0"/>
              <a:t>NOT NULL</a:t>
            </a:r>
            <a:r>
              <a:rPr lang="vi-VN" dirty="0" smtClean="0"/>
              <a:t> ale tabelei sunt prezente în vedere.</a:t>
            </a:r>
          </a:p>
          <a:p>
            <a:pPr marL="514350" indent="-514350">
              <a:buSzPct val="128000"/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326</Words>
  <Application>Microsoft Office PowerPoint</Application>
  <PresentationFormat>Expunere pe ecran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4</vt:i4>
      </vt:variant>
    </vt:vector>
  </HeadingPairs>
  <TitlesOfParts>
    <vt:vector size="5" baseType="lpstr">
      <vt:lpstr>Temă Office</vt:lpstr>
      <vt:lpstr>View-vederi</vt:lpstr>
      <vt:lpstr>Diapozitivul 2</vt:lpstr>
      <vt:lpstr>Crearea şi ştergerea vederilor</vt:lpstr>
      <vt:lpstr>Restricţii privind utilizarea vederilor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View-vederi</dc:title>
  <dc:creator>User</dc:creator>
  <cp:lastModifiedBy>User</cp:lastModifiedBy>
  <cp:revision>3</cp:revision>
  <dcterms:created xsi:type="dcterms:W3CDTF">2013-04-14T19:14:02Z</dcterms:created>
  <dcterms:modified xsi:type="dcterms:W3CDTF">2013-04-14T19:36:19Z</dcterms:modified>
</cp:coreProperties>
</file>